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443" r:id="rId2"/>
    <p:sldId id="435" r:id="rId3"/>
    <p:sldId id="458" r:id="rId4"/>
    <p:sldId id="449" r:id="rId5"/>
    <p:sldId id="359" r:id="rId6"/>
    <p:sldId id="451" r:id="rId7"/>
    <p:sldId id="450" r:id="rId8"/>
    <p:sldId id="452" r:id="rId9"/>
    <p:sldId id="468" r:id="rId10"/>
    <p:sldId id="377" r:id="rId11"/>
    <p:sldId id="378" r:id="rId12"/>
    <p:sldId id="437" r:id="rId13"/>
    <p:sldId id="469" r:id="rId14"/>
    <p:sldId id="363" r:id="rId15"/>
    <p:sldId id="364" r:id="rId16"/>
    <p:sldId id="365" r:id="rId17"/>
    <p:sldId id="360" r:id="rId18"/>
    <p:sldId id="361" r:id="rId19"/>
    <p:sldId id="453" r:id="rId20"/>
    <p:sldId id="439" r:id="rId21"/>
    <p:sldId id="438" r:id="rId22"/>
    <p:sldId id="366" r:id="rId23"/>
    <p:sldId id="261" r:id="rId24"/>
    <p:sldId id="371" r:id="rId25"/>
    <p:sldId id="372" r:id="rId26"/>
    <p:sldId id="483" r:id="rId27"/>
    <p:sldId id="370" r:id="rId28"/>
    <p:sldId id="374" r:id="rId29"/>
    <p:sldId id="375" r:id="rId30"/>
    <p:sldId id="466" r:id="rId31"/>
    <p:sldId id="462" r:id="rId32"/>
    <p:sldId id="459" r:id="rId33"/>
    <p:sldId id="461" r:id="rId34"/>
    <p:sldId id="460" r:id="rId35"/>
    <p:sldId id="473" r:id="rId36"/>
    <p:sldId id="475" r:id="rId37"/>
    <p:sldId id="477" r:id="rId38"/>
    <p:sldId id="442" r:id="rId39"/>
    <p:sldId id="455" r:id="rId40"/>
    <p:sldId id="456" r:id="rId41"/>
    <p:sldId id="454" r:id="rId42"/>
    <p:sldId id="457" r:id="rId43"/>
    <p:sldId id="478" r:id="rId44"/>
    <p:sldId id="373" r:id="rId45"/>
    <p:sldId id="481" r:id="rId46"/>
    <p:sldId id="479" r:id="rId47"/>
    <p:sldId id="259" r:id="rId48"/>
    <p:sldId id="369" r:id="rId49"/>
    <p:sldId id="447" r:id="rId50"/>
    <p:sldId id="444" r:id="rId51"/>
    <p:sldId id="445" r:id="rId52"/>
    <p:sldId id="446" r:id="rId53"/>
    <p:sldId id="448" r:id="rId54"/>
    <p:sldId id="480" r:id="rId55"/>
    <p:sldId id="482" r:id="rId56"/>
    <p:sldId id="485" r:id="rId57"/>
    <p:sldId id="484" r:id="rId58"/>
    <p:sldId id="465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88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438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765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19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44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9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1804.02767" TargetMode="External"/><Relationship Id="rId4" Type="http://schemas.openxmlformats.org/officeDocument/2006/relationships/hyperlink" Target="https://arxiv.org/abs/1612.0824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10934" TargetMode="External"/><Relationship Id="rId2" Type="http://schemas.openxmlformats.org/officeDocument/2006/relationships/hyperlink" Target="https://arxiv.org/pdf/1708.02002.pdf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8.02002.pdf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remyjordan.me/semantic-segmentation/" TargetMode="External"/><Relationship Id="rId2" Type="http://schemas.openxmlformats.org/officeDocument/2006/relationships/hyperlink" Target="https://arxiv.org/abs/2006.148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708.02002v2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2004.10934" TargetMode="External"/><Relationship Id="rId4" Type="http://schemas.openxmlformats.org/officeDocument/2006/relationships/image" Target="../media/image19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004.10934" TargetMode="Externa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04.10934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2023,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Lin, et. al., 2018</a:t>
            </a:r>
            <a:r>
              <a:rPr lang="en-US" sz="2800" dirty="0"/>
              <a:t>, Focal Loss for Dense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Bochkovskiy</a:t>
            </a:r>
            <a:r>
              <a:rPr lang="en-US" sz="2800" dirty="0">
                <a:hlinkClick r:id="rId3"/>
              </a:rPr>
              <a:t>, et. al</a:t>
            </a:r>
            <a:r>
              <a:rPr lang="en-US" sz="2800" dirty="0"/>
              <a:t>., 2020, YOLOv4: Optimal Speed and Accuracy of Object Detection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YOLOv5, YOLOv6, not published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3209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prior or prototype 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74822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0637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bounding box proposals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4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classify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Must locate and localize objects before classifying objects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Location and 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classifying multiple objects is key to scene understanding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sz="2400" dirty="0">
                <a:hlinkClick r:id="rId3"/>
              </a:rPr>
              <a:t>https://cloud.google.com/vision/automl/object-detection/docs/</a:t>
            </a:r>
            <a:r>
              <a:rPr lang="en-US" sz="2400" dirty="0"/>
              <a:t>  </a:t>
            </a: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Apply non-maximal suppression to box proposals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285281" y="2122801"/>
            <a:ext cx="6826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 picked priors are inefficient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YOLOv2 uses k-means clustering with distance metric</a:t>
            </a:r>
          </a:p>
          <a:p>
            <a:r>
              <a:rPr lang="en-US" sz="2800" dirty="0"/>
              <a:t>       </a:t>
            </a:r>
            <a:r>
              <a:rPr lang="en-US" sz="2800" i="1" dirty="0"/>
              <a:t>d(box, centroid) = 1.0 – IOU(box, centroid)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choose </a:t>
            </a:r>
            <a:r>
              <a:rPr lang="en-US" sz="2800" i="1" dirty="0"/>
              <a:t>k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k =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Conservative value prevent 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FF140-31B4-4EFB-B997-4307C912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36" y="1700590"/>
            <a:ext cx="4976590" cy="482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YOLOv2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suppression of bounding boxes using probability map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box, </a:t>
            </a:r>
            <a:r>
              <a:rPr lang="en-US" sz="2800" dirty="0" err="1"/>
              <a:t>objectness</a:t>
            </a:r>
            <a:r>
              <a:rPr lang="en-US" sz="2800" dirty="0"/>
              <a:t>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regression problem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014" y="2402592"/>
            <a:ext cx="1684132" cy="435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as regression problem and classification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Suppress (filter out)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threshold, say 0.6.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– closely related algorithms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tool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391728" y="1093161"/>
            <a:ext cx="112787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Most bounding boxes will not optimally contain an object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Imbalance with many more true negatives than true positives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Can lead to poor model training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solves this problem with a </a:t>
            </a:r>
            <a:r>
              <a:rPr lang="en-US" sz="2800" b="1" dirty="0"/>
              <a:t>hard negative mining</a:t>
            </a:r>
            <a:r>
              <a:rPr lang="en-US" sz="2800" dirty="0"/>
              <a:t> algorithm:  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Sort bounding boxes by confidence score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Retain only most confident cases to maintain a 3:1 ratio of negative to positive cases.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502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multi-task loss function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Algorithms include SSD and YOLO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confidence accuracy, correct classification in a location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that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blipFill>
                <a:blip r:embed="rId3"/>
                <a:stretch>
                  <a:fillRect l="-1099" t="-956" r="-1099" b="-2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classification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Functions for 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5593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Class imbalance with object detection </a:t>
            </a:r>
          </a:p>
          <a:p>
            <a:r>
              <a:rPr lang="en-US" dirty="0"/>
              <a:t>Class imbalance is a significant problem when training object detection models </a:t>
            </a:r>
          </a:p>
          <a:p>
            <a:pPr lvl="1"/>
            <a:r>
              <a:rPr lang="en-US" dirty="0"/>
              <a:t>Example: Foreground objects are generally only a small fraction of pixels </a:t>
            </a:r>
          </a:p>
          <a:p>
            <a:pPr lvl="1"/>
            <a:r>
              <a:rPr lang="en-US" dirty="0"/>
              <a:t>Example: Many types of small-area background categories – e.g. stripes on a road  </a:t>
            </a:r>
          </a:p>
          <a:p>
            <a:r>
              <a:rPr lang="en-US" dirty="0"/>
              <a:t>To overcome class imbalance problems, </a:t>
            </a:r>
            <a:r>
              <a:rPr lang="en-US" dirty="0">
                <a:hlinkClick r:id="rId2"/>
              </a:rPr>
              <a:t>Li, et. al</a:t>
            </a:r>
            <a:r>
              <a:rPr lang="en-US" dirty="0"/>
              <a:t>., use two approaches: </a:t>
            </a:r>
          </a:p>
          <a:p>
            <a:pPr lvl="1"/>
            <a:r>
              <a:rPr lang="en-US" b="1" dirty="0"/>
              <a:t>Focal loss </a:t>
            </a:r>
            <a:r>
              <a:rPr lang="en-US" dirty="0"/>
              <a:t>is applied in the position head </a:t>
            </a:r>
          </a:p>
          <a:p>
            <a:pPr lvl="1"/>
            <a:r>
              <a:rPr lang="en-US" dirty="0"/>
              <a:t>Training the end-to-end network uses </a:t>
            </a:r>
            <a:r>
              <a:rPr lang="en-US" b="1" dirty="0"/>
              <a:t>Dice loss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301" y="140193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i="0" dirty="0">
                    <a:effectLst/>
                    <a:latin typeface="Inter"/>
                  </a:rPr>
                  <a:t>Dice-</a:t>
                </a:r>
                <a:r>
                  <a:rPr lang="en-US" b="1" i="0" dirty="0" err="1">
                    <a:effectLst/>
                    <a:latin typeface="Inter"/>
                  </a:rPr>
                  <a:t>Sørensen</a:t>
                </a:r>
                <a:r>
                  <a:rPr lang="en-US" b="1" i="0" dirty="0">
                    <a:effectLst/>
                    <a:latin typeface="Inter"/>
                  </a:rPr>
                  <a:t> coefficient</a:t>
                </a:r>
                <a:r>
                  <a:rPr lang="en-US" b="0" i="0" dirty="0">
                    <a:effectLst/>
                    <a:latin typeface="Inter"/>
                  </a:rPr>
                  <a:t>, or </a:t>
                </a:r>
                <a:r>
                  <a:rPr lang="en-US" b="1" dirty="0"/>
                  <a:t>Dice loss</a:t>
                </a:r>
                <a:r>
                  <a:rPr lang="en-US" dirty="0"/>
                  <a:t>, is considered more robust to class imbalance   </a:t>
                </a:r>
              </a:p>
              <a:p>
                <a:r>
                  <a:rPr lang="en-US" b="0" i="0" dirty="0">
                    <a:effectLst/>
                    <a:latin typeface="Inter"/>
                  </a:rPr>
                  <a:t>For two sets,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b="0" i="0" dirty="0">
                    <a:effectLst/>
                    <a:latin typeface="Inter"/>
                  </a:rPr>
                  <a:t>, the Dice-</a:t>
                </a:r>
                <a:r>
                  <a:rPr lang="en-US" b="0" i="0" dirty="0" err="1">
                    <a:effectLst/>
                    <a:latin typeface="Inter"/>
                  </a:rPr>
                  <a:t>Sørensen</a:t>
                </a:r>
                <a:r>
                  <a:rPr lang="en-US" b="0" i="0" dirty="0">
                    <a:effectLst/>
                    <a:latin typeface="Inter"/>
                  </a:rPr>
                  <a:t> coefficient </a:t>
                </a:r>
                <a:r>
                  <a:rPr lang="en-US" dirty="0"/>
                  <a:t>is defined: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⋂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For the simple case of binary classification, we write Dice loss: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Where: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label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Binary category prediction </a:t>
                </a:r>
              </a:p>
              <a:p>
                <a:r>
                  <a:rPr lang="en-US" dirty="0"/>
                  <a:t>Dice loss is equivalent to F1 loss</a:t>
                </a:r>
              </a:p>
              <a:p>
                <a:r>
                  <a:rPr lang="en-US" dirty="0"/>
                  <a:t>Full details on loss functions for training semantic segmentation models can be found in </a:t>
                </a:r>
                <a:r>
                  <a:rPr lang="en-US" dirty="0">
                    <a:hlinkClick r:id="rId2"/>
                  </a:rPr>
                  <a:t>Jadon, 2020</a:t>
                </a:r>
                <a:r>
                  <a:rPr lang="en-US" dirty="0"/>
                  <a:t>, or </a:t>
                </a:r>
                <a:r>
                  <a:rPr lang="en-US" dirty="0">
                    <a:hlinkClick r:id="rId3"/>
                  </a:rPr>
                  <a:t>Jeremy Jordan’s blog post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BC6555-A8E7-4F73-8035-156F702D14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9301" y="1124339"/>
                <a:ext cx="10515600" cy="5593468"/>
              </a:xfrm>
              <a:blipFill>
                <a:blip r:embed="rId4"/>
                <a:stretch>
                  <a:fillRect l="-1043" t="-2179" b="-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833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6AB4-96EB-434D-8BFC-6697DE7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320" y="182087"/>
            <a:ext cx="10515600" cy="8720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Loss Function for Object Detection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C6555-A8E7-4F73-8035-156F702D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01" y="1124339"/>
            <a:ext cx="10515600" cy="487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effectLst/>
                <a:latin typeface="Inter"/>
              </a:rPr>
              <a:t>Focal </a:t>
            </a:r>
            <a:r>
              <a:rPr lang="en-US" b="1" dirty="0"/>
              <a:t>loss </a:t>
            </a:r>
            <a:r>
              <a:rPr lang="en-US" dirty="0"/>
              <a:t>addresses class imbalance by reweighting cross-entropy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We can write binary cross-entropy in the well known form:  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Focal loss reweights cross-entropy: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acc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sz="2400" dirty="0"/>
                  <a:t>- Where: </a:t>
                </a:r>
              </a:p>
              <a:p>
                <a:pPr marL="0" indent="569913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hyperparameter,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</m:oMath>
                </a14:m>
                <a:endParaRPr lang="en-US" sz="2400" dirty="0"/>
              </a:p>
              <a:p>
                <a:pPr marL="569913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400" dirty="0"/>
                  <a:t> cross-entropy</a:t>
                </a:r>
              </a:p>
              <a:p>
                <a:r>
                  <a:rPr lang="en-US" dirty="0"/>
                  <a:t>The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acc>
                          </m:e>
                        </m:d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p>
                    </m:sSup>
                  </m:oMath>
                </a14:m>
                <a:r>
                  <a:rPr lang="en-US" dirty="0"/>
                  <a:t> term down-weights easy to learn categories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163EC468-3BA7-B65F-61F5-754DBFDEB0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20" y="1836953"/>
                <a:ext cx="5416664" cy="4936206"/>
              </a:xfrm>
              <a:prstGeom prst="rect">
                <a:avLst/>
              </a:prstGeom>
              <a:blipFill>
                <a:blip r:embed="rId2"/>
                <a:stretch>
                  <a:fillRect l="-2027" t="-1975" r="-3041" b="-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B8976E0F-B461-CABA-855B-B5DAFEB2D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423" y="1836953"/>
            <a:ext cx="4727960" cy="43988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E729F6-46BF-1D81-9F0D-85F717AD2557}"/>
              </a:ext>
            </a:extLst>
          </p:cNvPr>
          <p:cNvSpPr txBox="1"/>
          <p:nvPr/>
        </p:nvSpPr>
        <p:spPr>
          <a:xfrm>
            <a:off x="6942423" y="6348475"/>
            <a:ext cx="60967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Find many more details in </a:t>
            </a:r>
            <a:r>
              <a:rPr lang="en-US" dirty="0">
                <a:hlinkClick r:id="rId4"/>
              </a:rPr>
              <a:t>Lin</a:t>
            </a:r>
            <a:r>
              <a:rPr lang="en-US" sz="1800" dirty="0">
                <a:hlinkClick r:id="rId4"/>
              </a:rPr>
              <a:t>, et. al, 2018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105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5521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classification model metrics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Classifiers perform an hypothesis test with possible outcomes: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positive (TP):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Positive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negative (TN):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positive (FP):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 erroneously classified as positive 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negative (FN)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: Positive case erroneously classified as negative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These quantities can be organised into a confusion matrix: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D9690F52-07A7-4E78-8600-E5ACFE8D2459}"/>
              </a:ext>
            </a:extLst>
          </p:cNvPr>
          <p:cNvGraphicFramePr>
            <a:graphicFrameLocks noGrp="1"/>
          </p:cNvGraphicFramePr>
          <p:nvPr/>
        </p:nvGraphicFramePr>
        <p:xfrm>
          <a:off x="2288781" y="4784361"/>
          <a:ext cx="765062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5367">
                  <a:extLst>
                    <a:ext uri="{9D8B030D-6E8A-4147-A177-3AD203B41FA5}">
                      <a16:colId xmlns:a16="http://schemas.microsoft.com/office/drawing/2014/main" val="1051051707"/>
                    </a:ext>
                  </a:extLst>
                </a:gridCol>
                <a:gridCol w="2511468">
                  <a:extLst>
                    <a:ext uri="{9D8B030D-6E8A-4147-A177-3AD203B41FA5}">
                      <a16:colId xmlns:a16="http://schemas.microsoft.com/office/drawing/2014/main" val="1177866079"/>
                    </a:ext>
                  </a:extLst>
                </a:gridCol>
                <a:gridCol w="2423786">
                  <a:extLst>
                    <a:ext uri="{9D8B030D-6E8A-4147-A177-3AD203B41FA5}">
                      <a16:colId xmlns:a16="http://schemas.microsoft.com/office/drawing/2014/main" val="46234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68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91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1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Lesson Overview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Architectures of object detectors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convolutionally NN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846091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08881" y="4891767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372495" y="4270893"/>
            <a:ext cx="1193326" cy="57519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464547" y="4295130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2" y="4834046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1" y="4297672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63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Backbones: CNNs Create Feature Maps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Many choices have been tried 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VGG-16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ResNet-52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EfficientNet</a:t>
            </a:r>
            <a:r>
              <a:rPr lang="en-US" sz="2800" dirty="0"/>
              <a:t>-BO/B7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Darknet-53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Others…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2649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semantics</a:t>
            </a:r>
          </a:p>
        </p:txBody>
      </p:sp>
    </p:spTree>
    <p:extLst>
      <p:ext uri="{BB962C8B-B14F-4D97-AF65-F5344CB8AC3E}">
        <p14:creationId xmlns:p14="http://schemas.microsoft.com/office/powerpoint/2010/main" val="227841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319" y="3839330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63455" y="3255684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42333" y="2265462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27915" y="1364106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49672" y="4051169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26106" y="2991494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26106" y="1985461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32754" y="3783863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78311" y="275968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37285" y="183810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96000" y="1724803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71330" y="3485720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96000" y="2507837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47961" y="1698973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13516" y="2628478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20491" y="3623528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909698" y="1896795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607229" y="2118205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14224" y="2786491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46844" y="3017324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909698" y="3998130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20363" y="4228963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52891" y="1993855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51707" y="2849413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47915" y="4011086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25283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Neck: 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11666" y="208408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91465" y="4553504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13382" y="4843044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77477" y="2711270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354204" y="823179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CE7A3B8-1048-1B75-56D9-8B884ECB6B85}"/>
              </a:ext>
            </a:extLst>
          </p:cNvPr>
          <p:cNvSpPr/>
          <p:nvPr/>
        </p:nvSpPr>
        <p:spPr>
          <a:xfrm rot="5400000">
            <a:off x="2818573" y="4418245"/>
            <a:ext cx="396853" cy="2631324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BB31F-8E2B-F821-A1C9-4A7CC1A74D7C}"/>
              </a:ext>
            </a:extLst>
          </p:cNvPr>
          <p:cNvSpPr txBox="1"/>
          <p:nvPr/>
        </p:nvSpPr>
        <p:spPr>
          <a:xfrm>
            <a:off x="607367" y="5932334"/>
            <a:ext cx="4296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E4A3FC2-B993-8FAD-B0F5-205403437014}"/>
              </a:ext>
            </a:extLst>
          </p:cNvPr>
          <p:cNvSpPr/>
          <p:nvPr/>
        </p:nvSpPr>
        <p:spPr>
          <a:xfrm rot="5400000">
            <a:off x="5988857" y="4408817"/>
            <a:ext cx="396853" cy="2709060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6B6EEA-7125-F605-A52C-0335D57EBA90}"/>
              </a:ext>
            </a:extLst>
          </p:cNvPr>
          <p:cNvSpPr txBox="1"/>
          <p:nvPr/>
        </p:nvSpPr>
        <p:spPr>
          <a:xfrm>
            <a:off x="4709299" y="5932334"/>
            <a:ext cx="3795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</a:t>
            </a:r>
          </a:p>
          <a:p>
            <a:r>
              <a:rPr lang="en-US" sz="2400" b="1" dirty="0"/>
              <a:t>Multiple scales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2E77077-9623-2F00-8244-A388CD18E85D}"/>
              </a:ext>
            </a:extLst>
          </p:cNvPr>
          <p:cNvSpPr/>
          <p:nvPr/>
        </p:nvSpPr>
        <p:spPr>
          <a:xfrm rot="5400000">
            <a:off x="8875296" y="3606588"/>
            <a:ext cx="396853" cy="246906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87D1F4-8D59-7F4D-0DB8-2298E47D0AF4}"/>
              </a:ext>
            </a:extLst>
          </p:cNvPr>
          <p:cNvSpPr txBox="1"/>
          <p:nvPr/>
        </p:nvSpPr>
        <p:spPr>
          <a:xfrm>
            <a:off x="7909974" y="5039547"/>
            <a:ext cx="3233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for </a:t>
            </a:r>
            <a:r>
              <a:rPr lang="en-US" sz="2400" b="1" dirty="0"/>
              <a:t>detection</a:t>
            </a:r>
            <a:r>
              <a:rPr lang="en-US" sz="2400" dirty="0"/>
              <a:t> and </a:t>
            </a:r>
            <a:r>
              <a:rPr lang="en-US" sz="2400" b="1" dirty="0"/>
              <a:t>identification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7109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6708312" y="4926319"/>
            <a:ext cx="1189335" cy="1542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815DE6-0676-41D5-B7D7-87CF67E533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5A3FE8-ADAC-4223-9001-0BB5A7E0FB5A}"/>
              </a:ext>
            </a:extLst>
          </p:cNvPr>
          <p:cNvSpPr txBox="1"/>
          <p:nvPr/>
        </p:nvSpPr>
        <p:spPr>
          <a:xfrm>
            <a:off x="9461070" y="2485226"/>
            <a:ext cx="2469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Fractional stride convolution/up-sampling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72CB63-C2BF-4AD4-83CE-C30BAC28DDE8}"/>
              </a:ext>
            </a:extLst>
          </p:cNvPr>
          <p:cNvSpPr/>
          <p:nvPr/>
        </p:nvSpPr>
        <p:spPr>
          <a:xfrm rot="16200000">
            <a:off x="10450099" y="4261786"/>
            <a:ext cx="491008" cy="51790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+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4145965-44FF-4113-BA9B-5FEE9EF936A8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10695603" y="3685555"/>
            <a:ext cx="0" cy="58967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DEE4E43-ABD8-419A-A8EE-9150CE0C39A0}"/>
              </a:ext>
            </a:extLst>
          </p:cNvPr>
          <p:cNvCxnSpPr>
            <a:cxnSpLocks/>
            <a:stCxn id="5" idx="0"/>
          </p:cNvCxnSpPr>
          <p:nvPr/>
        </p:nvCxnSpPr>
        <p:spPr>
          <a:xfrm flipH="1">
            <a:off x="7509164" y="4520737"/>
            <a:ext cx="2927488" cy="16627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Bounding box maximal suppression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suppressed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34111" y="5090773"/>
            <a:ext cx="5495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</a:t>
            </a:r>
            <a:r>
              <a:rPr lang="en-US" sz="2400" b="1" dirty="0"/>
              <a:t>Backbone</a:t>
            </a:r>
            <a:r>
              <a:rPr lang="en-US" sz="2400" dirty="0"/>
              <a:t> Convolutional Layers</a:t>
            </a:r>
          </a:p>
          <a:p>
            <a:r>
              <a:rPr lang="en-US" sz="2400" dirty="0"/>
              <a:t>Creates </a:t>
            </a:r>
            <a:r>
              <a:rPr lang="en-US" sz="2400" b="1" dirty="0"/>
              <a:t>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2966258" y="5491325"/>
            <a:ext cx="8039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of </a:t>
            </a:r>
            <a:r>
              <a:rPr lang="en-US" sz="2400" b="1" dirty="0"/>
              <a:t>neck </a:t>
            </a:r>
            <a:r>
              <a:rPr lang="en-US" sz="2400" dirty="0"/>
              <a:t>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Head</a:t>
            </a:r>
            <a:r>
              <a:rPr lang="en-US" sz="2400" dirty="0"/>
              <a:t>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Straight-Through Architectures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28586-63BE-C939-1B17-B35AE08D0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28" y="1593377"/>
            <a:ext cx="8822912" cy="27017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BA779-33EC-9577-4F77-2C22C510F9F1}"/>
              </a:ext>
            </a:extLst>
          </p:cNvPr>
          <p:cNvSpPr txBox="1"/>
          <p:nvPr/>
        </p:nvSpPr>
        <p:spPr>
          <a:xfrm>
            <a:off x="220266" y="4646554"/>
            <a:ext cx="30047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Backbone</a:t>
            </a:r>
            <a:r>
              <a:rPr lang="en-US" sz="2800" dirty="0"/>
              <a:t> DarkNet-53 creates the </a:t>
            </a:r>
            <a:r>
              <a:rPr lang="en-US" sz="2800" b="1" dirty="0"/>
              <a:t>feature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7DA5B-7197-A147-1895-F59B2514C044}"/>
              </a:ext>
            </a:extLst>
          </p:cNvPr>
          <p:cNvSpPr txBox="1"/>
          <p:nvPr/>
        </p:nvSpPr>
        <p:spPr>
          <a:xfrm>
            <a:off x="3516236" y="4786471"/>
            <a:ext cx="2579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Neck </a:t>
            </a:r>
            <a:r>
              <a:rPr lang="en-US" sz="2800" dirty="0"/>
              <a:t>to accommodate </a:t>
            </a:r>
            <a:r>
              <a:rPr lang="en-US" sz="2800" b="1" dirty="0"/>
              <a:t>multiple scales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D2443-D6DE-1CB1-E5BA-81029DCF2BE0}"/>
              </a:ext>
            </a:extLst>
          </p:cNvPr>
          <p:cNvSpPr txBox="1"/>
          <p:nvPr/>
        </p:nvSpPr>
        <p:spPr>
          <a:xfrm>
            <a:off x="6275806" y="4786472"/>
            <a:ext cx="25113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Head detects</a:t>
            </a:r>
            <a:r>
              <a:rPr lang="en-US" sz="2800" dirty="0"/>
              <a:t> objects and </a:t>
            </a:r>
            <a:r>
              <a:rPr lang="en-US" sz="2800" b="1" dirty="0"/>
              <a:t>identifies </a:t>
            </a:r>
            <a:r>
              <a:rPr lang="en-US" sz="2800" dirty="0"/>
              <a:t>them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D5FED7-EDD4-1BFC-F0DB-67D10B8F7700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1722662" y="4295130"/>
            <a:ext cx="1547011" cy="35142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7F8E54-E679-E7B7-69C5-224DB4B5EB53}"/>
              </a:ext>
            </a:extLst>
          </p:cNvPr>
          <p:cNvCxnSpPr>
            <a:cxnSpLocks/>
          </p:cNvCxnSpPr>
          <p:nvPr/>
        </p:nvCxnSpPr>
        <p:spPr>
          <a:xfrm flipV="1">
            <a:off x="4578429" y="4270893"/>
            <a:ext cx="987392" cy="51557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248F13-2DF9-D94C-256B-47262453AA8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531472" y="4189835"/>
            <a:ext cx="429667" cy="59663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8A2184F-11AA-9742-E117-66995661E37F}"/>
              </a:ext>
            </a:extLst>
          </p:cNvPr>
          <p:cNvSpPr txBox="1"/>
          <p:nvPr/>
        </p:nvSpPr>
        <p:spPr>
          <a:xfrm>
            <a:off x="385152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Architectural components of single shot object detectors: Example YOLOv4     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89B0197-FF5F-F0C8-11BD-6F92A33F6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3040" y="1606667"/>
            <a:ext cx="2336654" cy="276201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95B0E55-9971-BA4C-C6E6-0BB1CA4BB490}"/>
              </a:ext>
            </a:extLst>
          </p:cNvPr>
          <p:cNvSpPr txBox="1"/>
          <p:nvPr/>
        </p:nvSpPr>
        <p:spPr>
          <a:xfrm>
            <a:off x="8966943" y="4786472"/>
            <a:ext cx="30047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Sparse Prediction </a:t>
            </a:r>
            <a:r>
              <a:rPr lang="en-US" sz="2800" dirty="0"/>
              <a:t>applies </a:t>
            </a:r>
            <a:r>
              <a:rPr lang="en-US" sz="2800" b="1" dirty="0"/>
              <a:t>non-maximal suppression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A3BF6E5-96CC-6106-B04F-F01F397FBD54}"/>
              </a:ext>
            </a:extLst>
          </p:cNvPr>
          <p:cNvCxnSpPr>
            <a:cxnSpLocks/>
            <a:stCxn id="26" idx="0"/>
          </p:cNvCxnSpPr>
          <p:nvPr/>
        </p:nvCxnSpPr>
        <p:spPr>
          <a:xfrm flipH="1" flipV="1">
            <a:off x="10436412" y="4250098"/>
            <a:ext cx="32927" cy="53637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22308F0-CE89-2FF4-6042-8184557D7CE0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5"/>
              </a:rPr>
              <a:t>Bochkovskiy</a:t>
            </a:r>
            <a:r>
              <a:rPr lang="en-US" sz="1800" dirty="0">
                <a:hlinkClick r:id="rId5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0391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382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2"/>
              </a:rPr>
              <a:t>Bochkovskiy</a:t>
            </a:r>
            <a:r>
              <a:rPr lang="en-US" sz="1800" dirty="0">
                <a:hlinkClick r:id="rId2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811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YOLOv4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7" y="951176"/>
            <a:ext cx="11525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YOLOv4 incorporates multiple improvements for better performance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70E4DD-9F8F-7922-C6D1-D4B79BE9A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038" y="1575388"/>
            <a:ext cx="5980161" cy="45726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0DAAE1-FDE5-BA1E-24FD-AF76FF3D5FE3}"/>
              </a:ext>
            </a:extLst>
          </p:cNvPr>
          <p:cNvSpPr txBox="1"/>
          <p:nvPr/>
        </p:nvSpPr>
        <p:spPr>
          <a:xfrm>
            <a:off x="4116332" y="6417688"/>
            <a:ext cx="384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sz="1800" dirty="0" err="1">
                <a:hlinkClick r:id="rId3"/>
              </a:rPr>
              <a:t>Bochkovskiy</a:t>
            </a:r>
            <a:r>
              <a:rPr lang="en-US" sz="1800" dirty="0">
                <a:hlinkClick r:id="rId3"/>
              </a:rPr>
              <a:t>, et. al</a:t>
            </a:r>
            <a:r>
              <a:rPr lang="en-US" sz="1800" dirty="0"/>
              <a:t>., 2020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48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Accuracy and performance trade-off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99564" y="2072184"/>
            <a:ext cx="41689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models are much faster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Lower accuracy (lower input image dimensions) gives greater speed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detectors capable of video speeds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FDD9F-C10B-4256-9293-3B491725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528" y="1756352"/>
            <a:ext cx="6983963" cy="40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Example: 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embedding – e.g. PCA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Locate similar patches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e.g. the eigen-faces algorithm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– Trade-offs of speed, categories and accuracy 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1716066"/>
            <a:ext cx="4683331" cy="4647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Selection of object detection models has multi-dimensional trade-offs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Less confidence in classification with increasing number of categories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Lower complexity straight-through models are faster</a:t>
            </a:r>
          </a:p>
          <a:p>
            <a:pPr>
              <a:spcBef>
                <a:spcPts val="400"/>
              </a:spcBef>
            </a:pPr>
            <a:r>
              <a:rPr lang="en-GB" sz="2400" dirty="0">
                <a:ea typeface="Segoe UI" panose="020B0502040204020203" pitchFamily="34" charset="0"/>
                <a:cs typeface="Segoe UI" panose="020B0502040204020203" pitchFamily="34" charset="0"/>
              </a:rPr>
              <a:t>Chose model to meet requirements</a:t>
            </a:r>
          </a:p>
          <a:p>
            <a:pPr>
              <a:spcBef>
                <a:spcPts val="400"/>
              </a:spcBef>
            </a:pPr>
            <a:endParaRPr lang="en-GB" sz="24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  <a:stCxn id="15" idx="0"/>
            <a:endCxn id="18" idx="2"/>
          </p:cNvCxnSpPr>
          <p:nvPr/>
        </p:nvCxnSpPr>
        <p:spPr>
          <a:xfrm flipH="1" flipV="1">
            <a:off x="7565705" y="2962422"/>
            <a:ext cx="2837160" cy="191921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6096000" y="6174297"/>
            <a:ext cx="54843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129608-75E5-4CF9-857E-3562E6585D72}"/>
              </a:ext>
            </a:extLst>
          </p:cNvPr>
          <p:cNvCxnSpPr>
            <a:cxnSpLocks/>
          </p:cNvCxnSpPr>
          <p:nvPr/>
        </p:nvCxnSpPr>
        <p:spPr>
          <a:xfrm flipV="1">
            <a:off x="6096000" y="1897693"/>
            <a:ext cx="0" cy="4276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F5764A-D9B3-492A-8C35-D3DC0C6B6336}"/>
              </a:ext>
            </a:extLst>
          </p:cNvPr>
          <p:cNvSpPr txBox="1"/>
          <p:nvPr/>
        </p:nvSpPr>
        <p:spPr>
          <a:xfrm>
            <a:off x="9225418" y="4881636"/>
            <a:ext cx="2354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Single shot detectors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22256-9E90-4012-BCD6-082310C965CC}"/>
              </a:ext>
            </a:extLst>
          </p:cNvPr>
          <p:cNvSpPr txBox="1"/>
          <p:nvPr/>
        </p:nvSpPr>
        <p:spPr>
          <a:xfrm>
            <a:off x="6966557" y="6174297"/>
            <a:ext cx="403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frame rate - speed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B40FBA-E765-4B3F-85F4-8CA489D7CF6A}"/>
              </a:ext>
            </a:extLst>
          </p:cNvPr>
          <p:cNvSpPr txBox="1"/>
          <p:nvPr/>
        </p:nvSpPr>
        <p:spPr>
          <a:xfrm rot="16200000">
            <a:off x="3635531" y="3829689"/>
            <a:ext cx="4325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number of categories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ADAD08-D768-4708-A39A-2C6D52BE9D03}"/>
              </a:ext>
            </a:extLst>
          </p:cNvPr>
          <p:cNvSpPr txBox="1"/>
          <p:nvPr/>
        </p:nvSpPr>
        <p:spPr>
          <a:xfrm>
            <a:off x="6252559" y="2131425"/>
            <a:ext cx="2626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Complex multi-step models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19101-C723-48E2-9535-33A8F0E055E5}"/>
              </a:ext>
            </a:extLst>
          </p:cNvPr>
          <p:cNvSpPr txBox="1"/>
          <p:nvPr/>
        </p:nvSpPr>
        <p:spPr>
          <a:xfrm rot="1932879">
            <a:off x="7618124" y="3290521"/>
            <a:ext cx="3498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model complexity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AD9865-9E35-4625-8455-F758CD513CEF}"/>
              </a:ext>
            </a:extLst>
          </p:cNvPr>
          <p:cNvCxnSpPr>
            <a:cxnSpLocks/>
          </p:cNvCxnSpPr>
          <p:nvPr/>
        </p:nvCxnSpPr>
        <p:spPr>
          <a:xfrm>
            <a:off x="7183677" y="3112718"/>
            <a:ext cx="0" cy="249382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092CA4C-A71E-401B-8138-CE2F1181680C}"/>
              </a:ext>
            </a:extLst>
          </p:cNvPr>
          <p:cNvSpPr txBox="1"/>
          <p:nvPr/>
        </p:nvSpPr>
        <p:spPr>
          <a:xfrm rot="5400000">
            <a:off x="4677472" y="4026242"/>
            <a:ext cx="4039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confidence – </a:t>
            </a:r>
          </a:p>
          <a:p>
            <a:pPr algn="ctr"/>
            <a:r>
              <a:rPr lang="en-US" sz="2400" dirty="0"/>
              <a:t>Classification accuracy</a:t>
            </a:r>
          </a:p>
        </p:txBody>
      </p:sp>
    </p:spTree>
    <p:extLst>
      <p:ext uri="{BB962C8B-B14F-4D97-AF65-F5344CB8AC3E}">
        <p14:creationId xmlns:p14="http://schemas.microsoft.com/office/powerpoint/2010/main" val="423785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2" grpId="0"/>
      <p:bldP spid="2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7789</TotalTime>
  <Words>3160</Words>
  <Application>Microsoft Office PowerPoint</Application>
  <PresentationFormat>Widescreen</PresentationFormat>
  <Paragraphs>469</Paragraphs>
  <Slides>58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7" baseType="lpstr">
      <vt:lpstr>Arial</vt:lpstr>
      <vt:lpstr>Calibri</vt:lpstr>
      <vt:lpstr>Calibri Light</vt:lpstr>
      <vt:lpstr>Cambria Math</vt:lpstr>
      <vt:lpstr>Courier New</vt:lpstr>
      <vt:lpstr>Inter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Lesson Overview</vt:lpstr>
      <vt:lpstr>PowerPoint Presentation</vt:lpstr>
      <vt:lpstr>Overview of Object Detection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Loss Functions for Object Detection</vt:lpstr>
      <vt:lpstr>Loss Function for Object Detection  </vt:lpstr>
      <vt:lpstr>Loss Function for Object Detection  </vt:lpstr>
      <vt:lpstr>PowerPoint Presentation</vt:lpstr>
      <vt:lpstr>    Evaluation of object detection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Stephen Elston</cp:lastModifiedBy>
  <cp:revision>330</cp:revision>
  <cp:lastPrinted>2019-12-06T01:30:02Z</cp:lastPrinted>
  <dcterms:created xsi:type="dcterms:W3CDTF">2019-11-27T16:52:28Z</dcterms:created>
  <dcterms:modified xsi:type="dcterms:W3CDTF">2023-03-21T02:15:05Z</dcterms:modified>
</cp:coreProperties>
</file>

<file path=docProps/thumbnail.jpeg>
</file>